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/>
    <p:restoredTop sz="94150"/>
  </p:normalViewPr>
  <p:slideViewPr>
    <p:cSldViewPr snapToGrid="0">
      <p:cViewPr varScale="1">
        <p:scale>
          <a:sx n="120" d="100"/>
          <a:sy n="120" d="100"/>
        </p:scale>
        <p:origin x="1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F72D2-633B-BD40-B71C-6A6914777A11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6CB40-C380-B64F-B37F-1D0DCFA51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39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6CB40-C380-B64F-B37F-1D0DCFA51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7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8155-99D5-0ABF-5801-58145E297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F9B84-CFEA-53B7-F36F-C7DA7D78C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2213-E198-8817-6E02-ECBE826B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023E-7C8C-C783-A49B-534EF04D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78327-3C84-6A5C-9A76-E00B6A41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4D8B-1B1D-315F-FBEF-4324CE27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7F4EC-597C-7A9D-FE68-982A49AB7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BF9FC-6655-F6A7-236E-A9DD4F30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D79A4-9F98-1A5E-4287-3145FFA9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CF3A-ED5D-9867-DF31-BDB53E49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E637A4-1CD1-C72F-6621-7E83B5450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75C51-468A-796E-DBF7-A7149CC5B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EC51E-788D-89D9-41BA-51DB8813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779DC-F4BE-4113-583C-D10954157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D4799-960E-2232-FE88-05E7B9CB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8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F6C49-72DC-8E82-135C-42C10B63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C103-2184-F6C6-4A11-8F9FC11FD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DC78-5379-0855-6558-C61DEAF0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24856-D95B-4161-2844-4FBE2699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F3993-F060-0C3D-67AA-CF9056F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C3A2-C17D-8417-0B10-307E972B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D8915-6CC6-4530-75E8-F0CB9A7B6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3F1A-4020-2150-AB56-87BEE593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9D37B-C259-67E7-0910-EE453669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91FB5-54D1-9C27-77E2-C6B623DD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12BE-5E7B-517A-9B7E-87236EFB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B5B1-6EF4-7201-0A7A-DEB71946E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5791C-03C2-9A52-E156-87E7AB6B5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A152D-E65F-BA49-EBC9-BF555B06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468C7-D719-90D6-9B4B-AA5F965F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ADFC2-7779-8EA3-625C-62665A01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9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968A-46B1-97F2-5004-4B158CDC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BD866-5D0D-E3A4-6685-60BB1BAEC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D709D-1034-C621-BC2D-F47A3BE71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4E179-1B8F-27B4-B185-0249B1F3F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197CF-6EA0-15F9-F66B-1BCF3D8E8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967A0-8983-D8A6-E489-2C87D039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958589-936B-3A4D-DBD9-4D3FF010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E8DEAD-31C9-0E1A-BE7B-EA55609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0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EE07-395F-49B6-B4D7-79FC43C1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B1729-F492-A08D-EF07-5396416F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B76D-2825-EEDE-39E7-98C8D4A8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06E47-DDB3-C737-64B6-23945723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22D536-A009-BCD1-589C-C19FD690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15CCB-4FD1-50B2-7AD6-25664B80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4517-B4FC-1EA4-981C-8FF87073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D790-FE1A-F19C-5A10-7A37FF22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37CEC-9BDC-C60A-0C53-CE9262E5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B90EE-7F9E-913A-64A6-0CE020844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9E7E4-0F9F-B930-A85B-B5140FEA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A2331-30CF-4A52-B6B2-FECD7D92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2E794-95E2-EA23-069D-AB69DC5B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78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9FF8-062F-E48F-5ED0-5D9A6347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E0C37-5300-1C01-8074-4670F2247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A8E20-4964-C929-5B3B-AC87AB68D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ECA2E-C60A-52B5-2B2B-111CF2461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17D67-043A-60EF-EC86-06DE3FD4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2167A-2371-E131-1FBD-52299129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4D74F-2B3B-F2E6-C1B3-F2054F3A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87A5B-C234-1795-3F71-6C531D25C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9A2A-6143-F2B7-BC19-22367B8B0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107EDA-727C-3F45-A52B-4AE3253BCEB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3CBC6-BFA4-2365-3771-41123A5A9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D727-B18B-F811-79AF-3C05BA279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E8671F-DDCB-3645-AB2D-7F937AEE6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1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B969-93E4-1401-C8CF-95426E707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31D4FA-3E08-3852-5861-7AA672CC4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 Portal</a:t>
            </a:r>
          </a:p>
        </p:txBody>
      </p:sp>
    </p:spTree>
    <p:extLst>
      <p:ext uri="{BB962C8B-B14F-4D97-AF65-F5344CB8AC3E}">
        <p14:creationId xmlns:p14="http://schemas.microsoft.com/office/powerpoint/2010/main" val="56115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Task: Create PO from request with total greater than $1,000 but less than $10,000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9165D8D3-5E50-2B24-876C-0027DCB9740B}"/>
              </a:ext>
            </a:extLst>
          </p:cNvPr>
          <p:cNvSpPr/>
          <p:nvPr/>
        </p:nvSpPr>
        <p:spPr>
          <a:xfrm>
            <a:off x="838200" y="2051127"/>
            <a:ext cx="1024037" cy="956845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create </a:t>
            </a:r>
            <a:r>
              <a:rPr lang="en-US" sz="700" dirty="0"/>
              <a:t>request</a:t>
            </a:r>
            <a:endParaRPr lang="en-US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01CD5-4B4B-3ED6-6053-4D3272F5EA1A}"/>
              </a:ext>
            </a:extLst>
          </p:cNvPr>
          <p:cNvSpPr/>
          <p:nvPr/>
        </p:nvSpPr>
        <p:spPr>
          <a:xfrm>
            <a:off x="2200833" y="186447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reject request &amp; 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6D672-135B-6EB6-2572-86220A682459}"/>
              </a:ext>
            </a:extLst>
          </p:cNvPr>
          <p:cNvSpPr/>
          <p:nvPr/>
        </p:nvSpPr>
        <p:spPr>
          <a:xfrm>
            <a:off x="2217672" y="2582662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escalate request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FFA8DD-DDC1-9345-62DC-982722D8A93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862237" y="2154986"/>
            <a:ext cx="338596" cy="374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71239-EF69-977B-F554-B242EA1053F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862237" y="2529550"/>
            <a:ext cx="355435" cy="343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C8D15-266C-220D-2AF9-2EFECB8330E4}"/>
              </a:ext>
            </a:extLst>
          </p:cNvPr>
          <p:cNvSpPr/>
          <p:nvPr/>
        </p:nvSpPr>
        <p:spPr>
          <a:xfrm>
            <a:off x="3416606" y="2319376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reject request &amp; log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5B5F2-4366-7D39-96A1-95B87202A791}"/>
              </a:ext>
            </a:extLst>
          </p:cNvPr>
          <p:cNvSpPr/>
          <p:nvPr/>
        </p:nvSpPr>
        <p:spPr>
          <a:xfrm>
            <a:off x="3378644" y="299432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create PO from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FC813-92FD-B849-5016-7FD3EEEDD1D6}"/>
              </a:ext>
            </a:extLst>
          </p:cNvPr>
          <p:cNvSpPr/>
          <p:nvPr/>
        </p:nvSpPr>
        <p:spPr>
          <a:xfrm>
            <a:off x="4511142" y="299432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fiscal authority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0BB55-5790-4DAF-E8BF-E0C039A10546}"/>
              </a:ext>
            </a:extLst>
          </p:cNvPr>
          <p:cNvSpPr/>
          <p:nvPr/>
        </p:nvSpPr>
        <p:spPr>
          <a:xfrm>
            <a:off x="5831062" y="2655584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chief reject 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CA8C1-68D9-4B8C-C456-5D7BC06963FC}"/>
              </a:ext>
            </a:extLst>
          </p:cNvPr>
          <p:cNvSpPr/>
          <p:nvPr/>
        </p:nvSpPr>
        <p:spPr>
          <a:xfrm>
            <a:off x="5875958" y="3410798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chief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E40502-207F-E5D6-440B-1C3D7B26F15E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3005736" y="2609888"/>
            <a:ext cx="410870" cy="263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C10657-BA90-8B86-4640-7446BF9A0B1B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3005736" y="2873174"/>
            <a:ext cx="372908" cy="411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09204E-5385-1F24-3B93-6C70B076BB1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166708" y="3284836"/>
            <a:ext cx="3444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5F960E-FCB1-C516-29F8-7EA6B4EF3DB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5299206" y="2946096"/>
            <a:ext cx="531856" cy="338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63EB66-C202-BAC8-8DCF-68BB94D25B3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5299206" y="3284836"/>
            <a:ext cx="576752" cy="416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77EB9A-EA7E-7C52-58AE-51973D7F0C09}"/>
              </a:ext>
            </a:extLst>
          </p:cNvPr>
          <p:cNvSpPr/>
          <p:nvPr/>
        </p:nvSpPr>
        <p:spPr>
          <a:xfrm>
            <a:off x="5777001" y="4911683"/>
            <a:ext cx="1274662" cy="1019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finance pays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D7CC9B-051B-8BAF-3D77-AA1ED4EC4259}"/>
              </a:ext>
            </a:extLst>
          </p:cNvPr>
          <p:cNvSpPr/>
          <p:nvPr/>
        </p:nvSpPr>
        <p:spPr>
          <a:xfrm>
            <a:off x="7378949" y="3467626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city manager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87E095-2A33-9DFD-FDDE-BBF70A982E57}"/>
              </a:ext>
            </a:extLst>
          </p:cNvPr>
          <p:cNvSpPr/>
          <p:nvPr/>
        </p:nvSpPr>
        <p:spPr>
          <a:xfrm>
            <a:off x="7402487" y="2747658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city manager reject PO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DC08FFE-0216-ED58-B6F4-F892BB74EDAF}"/>
              </a:ext>
            </a:extLst>
          </p:cNvPr>
          <p:cNvCxnSpPr>
            <a:stCxn id="15" idx="3"/>
            <a:endCxn id="45" idx="1"/>
          </p:cNvCxnSpPr>
          <p:nvPr/>
        </p:nvCxnSpPr>
        <p:spPr>
          <a:xfrm flipV="1">
            <a:off x="6664022" y="3038170"/>
            <a:ext cx="738465" cy="663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52C9D33-3AC2-2662-BD08-CF3A4554EBE2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>
            <a:off x="6664022" y="3701310"/>
            <a:ext cx="714927" cy="56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057CCAE6-BC1D-EDB0-5D3E-26CA3C2D6150}"/>
              </a:ext>
            </a:extLst>
          </p:cNvPr>
          <p:cNvSpPr/>
          <p:nvPr/>
        </p:nvSpPr>
        <p:spPr>
          <a:xfrm>
            <a:off x="3243201" y="3865859"/>
            <a:ext cx="1054208" cy="1019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vendor</a:t>
            </a:r>
          </a:p>
          <a:p>
            <a:pPr algn="ctr"/>
            <a:r>
              <a:rPr lang="en-US" sz="1100" dirty="0"/>
              <a:t>create quote </a:t>
            </a:r>
            <a:r>
              <a:rPr lang="en-US" sz="900" i="1" dirty="0"/>
              <a:t>(vendor wants PO num to verify incumbered funds)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4C17F6F-2364-8272-F199-1CC4107AA38C}"/>
              </a:ext>
            </a:extLst>
          </p:cNvPr>
          <p:cNvCxnSpPr>
            <a:cxnSpLocks/>
            <a:stCxn id="12" idx="2"/>
            <a:endCxn id="69" idx="0"/>
          </p:cNvCxnSpPr>
          <p:nvPr/>
        </p:nvCxnSpPr>
        <p:spPr>
          <a:xfrm flipH="1">
            <a:off x="3770305" y="3575347"/>
            <a:ext cx="2371" cy="29051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F7C59FA-7F3C-A1C3-F9FC-81606F6D8AD3}"/>
              </a:ext>
            </a:extLst>
          </p:cNvPr>
          <p:cNvSpPr/>
          <p:nvPr/>
        </p:nvSpPr>
        <p:spPr>
          <a:xfrm>
            <a:off x="9699084" y="4433374"/>
            <a:ext cx="1054208" cy="1019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vendor: create invoice</a:t>
            </a:r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FB94177E-AF83-6524-B9B9-0A3A3656258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297409" y="4199870"/>
            <a:ext cx="5928779" cy="23350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FF12E-D407-DF4D-D0EE-D379AE3D0BCB}"/>
              </a:ext>
            </a:extLst>
          </p:cNvPr>
          <p:cNvSpPr/>
          <p:nvPr/>
        </p:nvSpPr>
        <p:spPr>
          <a:xfrm>
            <a:off x="7999038" y="4483158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chief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6C42F0A-6BD7-97EE-1410-456D11B3CFC8}"/>
              </a:ext>
            </a:extLst>
          </p:cNvPr>
          <p:cNvSpPr/>
          <p:nvPr/>
        </p:nvSpPr>
        <p:spPr>
          <a:xfrm>
            <a:off x="7999038" y="5119731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fiscal authority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5B371D9-C4E9-4F69-004E-D6FDDE5E5727}"/>
              </a:ext>
            </a:extLst>
          </p:cNvPr>
          <p:cNvSpPr/>
          <p:nvPr/>
        </p:nvSpPr>
        <p:spPr>
          <a:xfrm>
            <a:off x="7999038" y="5772351"/>
            <a:ext cx="788064" cy="581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signature: city manager 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630662-BF5F-B9FB-2B20-21014CE356CF}"/>
              </a:ext>
            </a:extLst>
          </p:cNvPr>
          <p:cNvCxnSpPr>
            <a:stCxn id="77" idx="1"/>
            <a:endCxn id="84" idx="3"/>
          </p:cNvCxnSpPr>
          <p:nvPr/>
        </p:nvCxnSpPr>
        <p:spPr>
          <a:xfrm flipH="1" flipV="1">
            <a:off x="8787102" y="4773670"/>
            <a:ext cx="911982" cy="169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F4C3B9E-5EB1-FBAE-A3A9-1AABAA425270}"/>
              </a:ext>
            </a:extLst>
          </p:cNvPr>
          <p:cNvCxnSpPr>
            <a:stCxn id="77" idx="1"/>
            <a:endCxn id="87" idx="3"/>
          </p:cNvCxnSpPr>
          <p:nvPr/>
        </p:nvCxnSpPr>
        <p:spPr>
          <a:xfrm flipH="1">
            <a:off x="8787102" y="4943111"/>
            <a:ext cx="911982" cy="467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08F423-C207-49AF-4F5B-1BFC87DAFEEF}"/>
              </a:ext>
            </a:extLst>
          </p:cNvPr>
          <p:cNvCxnSpPr>
            <a:stCxn id="77" idx="1"/>
            <a:endCxn id="88" idx="3"/>
          </p:cNvCxnSpPr>
          <p:nvPr/>
        </p:nvCxnSpPr>
        <p:spPr>
          <a:xfrm flipH="1">
            <a:off x="8787102" y="4943111"/>
            <a:ext cx="911982" cy="1119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93EAE05-CC80-6B53-5B6C-786F11267F85}"/>
              </a:ext>
            </a:extLst>
          </p:cNvPr>
          <p:cNvCxnSpPr>
            <a:stCxn id="84" idx="1"/>
            <a:endCxn id="42" idx="3"/>
          </p:cNvCxnSpPr>
          <p:nvPr/>
        </p:nvCxnSpPr>
        <p:spPr>
          <a:xfrm flipH="1">
            <a:off x="7051663" y="4773670"/>
            <a:ext cx="947375" cy="647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51F4821-3EB7-8F3E-34E0-F6C025E599FD}"/>
              </a:ext>
            </a:extLst>
          </p:cNvPr>
          <p:cNvCxnSpPr>
            <a:stCxn id="88" idx="1"/>
            <a:endCxn id="42" idx="3"/>
          </p:cNvCxnSpPr>
          <p:nvPr/>
        </p:nvCxnSpPr>
        <p:spPr>
          <a:xfrm flipH="1" flipV="1">
            <a:off x="7051663" y="5421420"/>
            <a:ext cx="947375" cy="641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B109646-D8AE-ADEE-FAA2-63071A252ACE}"/>
              </a:ext>
            </a:extLst>
          </p:cNvPr>
          <p:cNvCxnSpPr>
            <a:stCxn id="87" idx="1"/>
            <a:endCxn id="42" idx="3"/>
          </p:cNvCxnSpPr>
          <p:nvPr/>
        </p:nvCxnSpPr>
        <p:spPr>
          <a:xfrm flipH="1">
            <a:off x="7051663" y="5410243"/>
            <a:ext cx="947375" cy="1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126A89A-022F-CF02-9D9D-93DF0D8F5FC4}"/>
              </a:ext>
            </a:extLst>
          </p:cNvPr>
          <p:cNvSpPr txBox="1"/>
          <p:nvPr/>
        </p:nvSpPr>
        <p:spPr>
          <a:xfrm>
            <a:off x="5728959" y="5931157"/>
            <a:ext cx="1258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* note: </a:t>
            </a:r>
            <a:r>
              <a:rPr lang="en-US" sz="900" i="1" u="sng" dirty="0"/>
              <a:t>when</a:t>
            </a:r>
            <a:r>
              <a:rPr lang="en-US" sz="900" i="1" dirty="0"/>
              <a:t> finance pays matters, so track due date</a:t>
            </a:r>
          </a:p>
        </p:txBody>
      </p:sp>
    </p:spTree>
    <p:extLst>
      <p:ext uri="{BB962C8B-B14F-4D97-AF65-F5344CB8AC3E}">
        <p14:creationId xmlns:p14="http://schemas.microsoft.com/office/powerpoint/2010/main" val="192425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Future TODO Task: Purchases between $10,000 and $25,000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4BB04D-1174-8383-5F95-DBA5DA8F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another special form</a:t>
            </a:r>
          </a:p>
          <a:p>
            <a:r>
              <a:rPr lang="en-US" dirty="0"/>
              <a:t>requires three separate bids (unless the state already approved a vendor)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9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AA85-FD36-80AB-FB59-4B699EE94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35" y="291647"/>
            <a:ext cx="1684564" cy="900339"/>
          </a:xfrm>
        </p:spPr>
        <p:txBody>
          <a:bodyPr/>
          <a:lstStyle/>
          <a:p>
            <a:r>
              <a:rPr lang="en-US" dirty="0"/>
              <a:t>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C19E5-0509-8ACC-CEA8-59CB8CABA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10" y="3514391"/>
            <a:ext cx="4979383" cy="3019348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0D4188C8-6239-0065-16E3-CC3F4F300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231" y="1291560"/>
            <a:ext cx="914400" cy="91440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7A7FEBE7-8533-49B8-C7CC-C34582E88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5482" y="1280887"/>
            <a:ext cx="914400" cy="9144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74E05D68-E52D-FC35-43D1-8C53BE6E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231" y="3429000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C8FAA1E8-4220-3112-8E74-7AD7F1C0B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9415" y="1289348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59021BDF-DF81-260E-AEC8-37F2C970E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735" y="1289348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A96A00FE-C444-ED2E-DA90-F89E3C51E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9415" y="342900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C59D3E-C7FA-07A3-0FA4-3B0102DF4125}"/>
              </a:ext>
            </a:extLst>
          </p:cNvPr>
          <p:cNvSpPr txBox="1"/>
          <p:nvPr/>
        </p:nvSpPr>
        <p:spPr>
          <a:xfrm>
            <a:off x="1215117" y="2306388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chief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C6464-6405-DCAA-DC9C-B30792C5E6F2}"/>
              </a:ext>
            </a:extLst>
          </p:cNvPr>
          <p:cNvSpPr txBox="1"/>
          <p:nvPr/>
        </p:nvSpPr>
        <p:spPr>
          <a:xfrm>
            <a:off x="2387285" y="2286362"/>
            <a:ext cx="80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CB45F-FA18-4281-8B4D-9B61AF6AE49E}"/>
              </a:ext>
            </a:extLst>
          </p:cNvPr>
          <p:cNvSpPr txBox="1"/>
          <p:nvPr/>
        </p:nvSpPr>
        <p:spPr>
          <a:xfrm>
            <a:off x="3803744" y="2306388"/>
            <a:ext cx="100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30348-8BC9-0BF9-F5F0-7CC44F5EBA60}"/>
              </a:ext>
            </a:extLst>
          </p:cNvPr>
          <p:cNvSpPr txBox="1"/>
          <p:nvPr/>
        </p:nvSpPr>
        <p:spPr>
          <a:xfrm>
            <a:off x="5259049" y="2302236"/>
            <a:ext cx="109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 manager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A76B4E-6ACD-53A4-1B76-95FDD060FBCC}"/>
              </a:ext>
            </a:extLst>
          </p:cNvPr>
          <p:cNvSpPr txBox="1"/>
          <p:nvPr/>
        </p:nvSpPr>
        <p:spPr>
          <a:xfrm>
            <a:off x="2253934" y="4450348"/>
            <a:ext cx="109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vendor contact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11766D-E2C6-C9CE-C02A-C193B97BBB65}"/>
              </a:ext>
            </a:extLst>
          </p:cNvPr>
          <p:cNvSpPr txBox="1"/>
          <p:nvPr/>
        </p:nvSpPr>
        <p:spPr>
          <a:xfrm>
            <a:off x="3653282" y="4469587"/>
            <a:ext cx="10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financial</a:t>
            </a:r>
          </a:p>
        </p:txBody>
      </p:sp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656BAEC8-6B42-98C0-ABC5-EE09CC059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999" y="3436374"/>
            <a:ext cx="914400" cy="9144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B7666B2F-D04E-FA73-9BEE-DFDED220C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6596" y="342775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98B4CE-B7B0-0204-1315-21CE88E44121}"/>
              </a:ext>
            </a:extLst>
          </p:cNvPr>
          <p:cNvSpPr txBox="1"/>
          <p:nvPr/>
        </p:nvSpPr>
        <p:spPr>
          <a:xfrm>
            <a:off x="1188533" y="4362127"/>
            <a:ext cx="109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officer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BA43F9-C250-D5FB-48AB-BFE08EE17810}"/>
              </a:ext>
            </a:extLst>
          </p:cNvPr>
          <p:cNvSpPr txBox="1"/>
          <p:nvPr/>
        </p:nvSpPr>
        <p:spPr>
          <a:xfrm>
            <a:off x="5266596" y="4454679"/>
            <a:ext cx="10955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IT/Tech support </a:t>
            </a:r>
            <a:r>
              <a:rPr lang="en-US" sz="1400" dirty="0"/>
              <a:t>(Jason)</a:t>
            </a:r>
            <a:endParaRPr lang="en-US" dirty="0"/>
          </a:p>
        </p:txBody>
      </p:sp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1205D542-9CEE-D23D-6B17-778946BFE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840" y="1371962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0D06D5-21FB-0C11-C419-974C891CBEFD}"/>
              </a:ext>
            </a:extLst>
          </p:cNvPr>
          <p:cNvSpPr txBox="1"/>
          <p:nvPr/>
        </p:nvSpPr>
        <p:spPr>
          <a:xfrm>
            <a:off x="6729840" y="2394553"/>
            <a:ext cx="109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 staff </a:t>
            </a:r>
            <a:r>
              <a:rPr lang="en-US" sz="800" dirty="0"/>
              <a:t>(</a:t>
            </a:r>
            <a:r>
              <a:rPr lang="en-US" sz="800" dirty="0" err="1"/>
              <a:t>Nadeen</a:t>
            </a:r>
            <a:r>
              <a:rPr lang="en-US" sz="800" dirty="0"/>
              <a:t>, James, Connie)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7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8E69-5118-4E59-EE9D-1A241B3E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10A0C-88BB-8911-6A97-C23419F0A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Create request </a:t>
            </a:r>
            <a:r>
              <a:rPr lang="en-US" sz="2400" dirty="0"/>
              <a:t>(officer, captain, major, </a:t>
            </a:r>
          </a:p>
          <a:p>
            <a:pPr marL="457200" lvl="1" indent="0">
              <a:buNone/>
            </a:pPr>
            <a:r>
              <a:rPr lang="en-US" dirty="0"/>
              <a:t>chief, support staff, internal IT/Tech)</a:t>
            </a:r>
          </a:p>
          <a:p>
            <a:r>
              <a:rPr lang="en-US" dirty="0"/>
              <a:t>Reject request (captain, major, chief)</a:t>
            </a:r>
          </a:p>
          <a:p>
            <a:r>
              <a:rPr lang="en-US" dirty="0"/>
              <a:t>Escalate request(captain, major, chief)</a:t>
            </a:r>
          </a:p>
          <a:p>
            <a:r>
              <a:rPr lang="en-US" dirty="0"/>
              <a:t>Create PO from request (major, chief)</a:t>
            </a:r>
          </a:p>
          <a:p>
            <a:r>
              <a:rPr lang="en-US" dirty="0"/>
              <a:t>Create PO (major, chief, support staff)</a:t>
            </a:r>
          </a:p>
          <a:p>
            <a:r>
              <a:rPr lang="en-US" dirty="0"/>
              <a:t>Reject PO (</a:t>
            </a:r>
            <a:r>
              <a:rPr lang="en-US" dirty="0" err="1"/>
              <a:t>major,chief</a:t>
            </a:r>
            <a:r>
              <a:rPr lang="en-US" dirty="0"/>
              <a:t>)</a:t>
            </a:r>
          </a:p>
          <a:p>
            <a:r>
              <a:rPr lang="en-US" dirty="0"/>
              <a:t>Sign as Fiscal Authority (major)</a:t>
            </a:r>
          </a:p>
          <a:p>
            <a:r>
              <a:rPr lang="en-US" dirty="0"/>
              <a:t>Sign as Chief (chief)</a:t>
            </a:r>
          </a:p>
          <a:p>
            <a:r>
              <a:rPr lang="en-US" dirty="0"/>
              <a:t>View permissions (internal IT/Tech, major, chief)</a:t>
            </a:r>
          </a:p>
          <a:p>
            <a:r>
              <a:rPr lang="en-US" dirty="0"/>
              <a:t>Manage permissions (internal IT/Tech, major, chief)</a:t>
            </a:r>
          </a:p>
          <a:p>
            <a:r>
              <a:rPr lang="en-US" dirty="0"/>
              <a:t>Sign as city manager (city manager)</a:t>
            </a:r>
          </a:p>
          <a:p>
            <a:r>
              <a:rPr lang="en-US" dirty="0"/>
              <a:t>Pay invoice (finance)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014EE-B117-73AA-D235-BB098403C9A2}"/>
              </a:ext>
            </a:extLst>
          </p:cNvPr>
          <p:cNvSpPr txBox="1"/>
          <p:nvPr/>
        </p:nvSpPr>
        <p:spPr>
          <a:xfrm>
            <a:off x="7467600" y="1233054"/>
            <a:ext cx="3699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create/edit/delete vendor (major, support staff, IT/Tech, chief)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create/edit/delete vendor contact (major, support staff, IT/Tech, chief</a:t>
            </a:r>
          </a:p>
        </p:txBody>
      </p:sp>
    </p:spTree>
    <p:extLst>
      <p:ext uri="{BB962C8B-B14F-4D97-AF65-F5344CB8AC3E}">
        <p14:creationId xmlns:p14="http://schemas.microsoft.com/office/powerpoint/2010/main" val="191750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request</a:t>
            </a:r>
          </a:p>
        </p:txBody>
      </p:sp>
      <p:pic>
        <p:nvPicPr>
          <p:cNvPr id="5" name="Content Placeholder 4" descr="A close up of a document&#10;&#10;Description automatically generated">
            <a:extLst>
              <a:ext uri="{FF2B5EF4-FFF2-40B4-BE49-F238E27FC236}">
                <a16:creationId xmlns:a16="http://schemas.microsoft.com/office/drawing/2014/main" id="{70C17295-73DF-B938-9938-557E5C93E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57409"/>
            <a:ext cx="5091818" cy="63105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date_of_request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requesting_employee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request_type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milage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request_details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cpb_number</a:t>
            </a:r>
            <a:r>
              <a:rPr lang="en-US" dirty="0"/>
              <a:t> or </a:t>
            </a:r>
            <a:r>
              <a:rPr lang="en-US" dirty="0" err="1"/>
              <a:t>serial_number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badge_dumber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approving_supervisor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divison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routing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date_completed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cost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purchase_order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action_taken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completed_by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9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</a:t>
            </a:r>
            <a:r>
              <a:rPr lang="en-US" dirty="0" err="1"/>
              <a:t>purchase_order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po_number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date_created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created_by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vendor (link to </a:t>
            </a:r>
            <a:r>
              <a:rPr lang="en-US" dirty="0" err="1"/>
              <a:t>vendor_number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vendor_contact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total_cost</a:t>
            </a:r>
            <a:r>
              <a:rPr lang="en-US" dirty="0"/>
              <a:t> </a:t>
            </a:r>
            <a:r>
              <a:rPr lang="en-US" sz="1200" dirty="0"/>
              <a:t>(calculated total value of the </a:t>
            </a:r>
            <a:r>
              <a:rPr lang="en-US" sz="1200" u="sng" dirty="0"/>
              <a:t>whole</a:t>
            </a:r>
            <a:r>
              <a:rPr lang="en-US" sz="1200" dirty="0"/>
              <a:t> PO )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fiscal_authority_signature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chief_of_police_signature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city_manager_signature</a:t>
            </a:r>
            <a:r>
              <a:rPr lang="en-US" dirty="0"/>
              <a:t> (only required when total greater than $1,000)</a:t>
            </a:r>
          </a:p>
        </p:txBody>
      </p:sp>
      <p:pic>
        <p:nvPicPr>
          <p:cNvPr id="8" name="Picture 7" descr="A paper with text and numbers&#10;&#10;Description automatically generated">
            <a:extLst>
              <a:ext uri="{FF2B5EF4-FFF2-40B4-BE49-F238E27FC236}">
                <a16:creationId xmlns:a16="http://schemas.microsoft.com/office/drawing/2014/main" id="{6DEDAE83-E5BD-565B-3F73-8202460A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05" y="174969"/>
            <a:ext cx="3038378" cy="3318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409E37-17F7-6C68-279E-A173EC83FE01}"/>
              </a:ext>
            </a:extLst>
          </p:cNvPr>
          <p:cNvSpPr txBox="1"/>
          <p:nvPr/>
        </p:nvSpPr>
        <p:spPr>
          <a:xfrm>
            <a:off x="645928" y="4597572"/>
            <a:ext cx="60977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Sub-Object: </a:t>
            </a:r>
            <a:r>
              <a:rPr lang="en-US" dirty="0" err="1"/>
              <a:t>line_item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account_number</a:t>
            </a:r>
            <a:r>
              <a:rPr lang="en-US" dirty="0"/>
              <a:t> (police account to bill)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price_each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(calculate quantity times price each)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025FEF-8C8D-E87A-2A1C-DFE318828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39" y="3607492"/>
            <a:ext cx="3474796" cy="2885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CC990F-E6AE-FFFB-26FB-6ADC2894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492" y="3546475"/>
            <a:ext cx="2540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8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invoice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invoice_number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po_number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payment_due_date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vendor_number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status (is it paid yet?)</a:t>
            </a:r>
          </a:p>
        </p:txBody>
      </p:sp>
    </p:spTree>
    <p:extLst>
      <p:ext uri="{BB962C8B-B14F-4D97-AF65-F5344CB8AC3E}">
        <p14:creationId xmlns:p14="http://schemas.microsoft.com/office/powerpoint/2010/main" val="385999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0EE4-B55E-DEE9-5CDA-2B61CB82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vendor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41062-651E-0F3E-C948-10773DF75708}"/>
              </a:ext>
            </a:extLst>
          </p:cNvPr>
          <p:cNvSpPr txBox="1"/>
          <p:nvPr/>
        </p:nvSpPr>
        <p:spPr>
          <a:xfrm>
            <a:off x="929640" y="1569720"/>
            <a:ext cx="4251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vendor_number</a:t>
            </a:r>
            <a:r>
              <a:rPr lang="en-US" dirty="0"/>
              <a:t> (random number)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vendor_name</a:t>
            </a:r>
            <a:r>
              <a:rPr lang="en-US" dirty="0"/>
              <a:t> (of the company)</a:t>
            </a:r>
          </a:p>
          <a:p>
            <a:pPr marL="285750" indent="-285750">
              <a:buFontTx/>
              <a:buChar char="-"/>
            </a:pPr>
            <a:r>
              <a:rPr lang="en-US" dirty="0"/>
              <a:t>website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31F1CCA-E219-C183-9857-E242E75D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25" y="365125"/>
            <a:ext cx="3427328" cy="2742766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8C41FCB5-9485-599E-312D-A2043559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2" y="1411621"/>
            <a:ext cx="4710543" cy="5081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518E3E-E0FA-6BD4-D9A6-023741CB8AAD}"/>
              </a:ext>
            </a:extLst>
          </p:cNvPr>
          <p:cNvSpPr txBox="1"/>
          <p:nvPr/>
        </p:nvSpPr>
        <p:spPr>
          <a:xfrm>
            <a:off x="838200" y="3303121"/>
            <a:ext cx="609777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Sub-entity: </a:t>
            </a:r>
            <a:r>
              <a:rPr lang="en-US" dirty="0" err="1"/>
              <a:t>vendor_contact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address_1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address_2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office_phone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mobile_phone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primaryContact</a:t>
            </a:r>
            <a:r>
              <a:rPr lang="en-US" sz="1400" dirty="0"/>
              <a:t>(yes/no)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7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Task: Create PO from request less than $1,000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9165D8D3-5E50-2B24-876C-0027DCB9740B}"/>
              </a:ext>
            </a:extLst>
          </p:cNvPr>
          <p:cNvSpPr/>
          <p:nvPr/>
        </p:nvSpPr>
        <p:spPr>
          <a:xfrm>
            <a:off x="1080999" y="1605794"/>
            <a:ext cx="1630325" cy="1456439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01CD5-4B4B-3ED6-6053-4D3272F5EA1A}"/>
              </a:ext>
            </a:extLst>
          </p:cNvPr>
          <p:cNvSpPr/>
          <p:nvPr/>
        </p:nvSpPr>
        <p:spPr>
          <a:xfrm>
            <a:off x="3180990" y="1411795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request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6D672-135B-6EB6-2572-86220A682459}"/>
              </a:ext>
            </a:extLst>
          </p:cNvPr>
          <p:cNvSpPr/>
          <p:nvPr/>
        </p:nvSpPr>
        <p:spPr>
          <a:xfrm>
            <a:off x="3170295" y="2655678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escalate request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FFA8DD-DDC1-9345-62DC-982722D8A93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11324" y="1964633"/>
            <a:ext cx="469666" cy="36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71239-EF69-977B-F554-B242EA1053F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11324" y="2334014"/>
            <a:ext cx="458971" cy="874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C8D15-266C-220D-2AF9-2EFECB8330E4}"/>
              </a:ext>
            </a:extLst>
          </p:cNvPr>
          <p:cNvSpPr/>
          <p:nvPr/>
        </p:nvSpPr>
        <p:spPr>
          <a:xfrm>
            <a:off x="4883905" y="237926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request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5B5F2-4366-7D39-96A1-95B87202A791}"/>
              </a:ext>
            </a:extLst>
          </p:cNvPr>
          <p:cNvSpPr/>
          <p:nvPr/>
        </p:nvSpPr>
        <p:spPr>
          <a:xfrm>
            <a:off x="4883904" y="3742856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PO from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FC813-92FD-B849-5016-7FD3EEEDD1D6}"/>
              </a:ext>
            </a:extLst>
          </p:cNvPr>
          <p:cNvSpPr/>
          <p:nvPr/>
        </p:nvSpPr>
        <p:spPr>
          <a:xfrm>
            <a:off x="6597513" y="3742855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fiscal authority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0BB55-5790-4DAF-E8BF-E0C039A10546}"/>
              </a:ext>
            </a:extLst>
          </p:cNvPr>
          <p:cNvSpPr/>
          <p:nvPr/>
        </p:nvSpPr>
        <p:spPr>
          <a:xfrm>
            <a:off x="8348336" y="3190017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CA8C1-68D9-4B8C-C456-5D7BC06963FC}"/>
              </a:ext>
            </a:extLst>
          </p:cNvPr>
          <p:cNvSpPr/>
          <p:nvPr/>
        </p:nvSpPr>
        <p:spPr>
          <a:xfrm>
            <a:off x="8348336" y="438774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chief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E40502-207F-E5D6-440B-1C3D7B26F15E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4424936" y="2932098"/>
            <a:ext cx="458969" cy="27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C10657-BA90-8B86-4640-7446BF9A0B1B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4424936" y="3208516"/>
            <a:ext cx="458968" cy="10871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09204E-5385-1F24-3B93-6C70B076BB1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6138545" y="4295693"/>
            <a:ext cx="45896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5F960E-FCB1-C516-29F8-7EA6B4EF3DB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852154" y="3742855"/>
            <a:ext cx="496182" cy="552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63EB66-C202-BAC8-8DCF-68BB94D25B3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852154" y="4295693"/>
            <a:ext cx="496182" cy="644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77EB9A-EA7E-7C52-58AE-51973D7F0C09}"/>
              </a:ext>
            </a:extLst>
          </p:cNvPr>
          <p:cNvSpPr/>
          <p:nvPr/>
        </p:nvSpPr>
        <p:spPr>
          <a:xfrm>
            <a:off x="10099159" y="438774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B85B48-6C57-C338-7B12-E2492EF099D0}"/>
              </a:ext>
            </a:extLst>
          </p:cNvPr>
          <p:cNvCxnSpPr>
            <a:stCxn id="15" idx="3"/>
            <a:endCxn id="42" idx="1"/>
          </p:cNvCxnSpPr>
          <p:nvPr/>
        </p:nvCxnSpPr>
        <p:spPr>
          <a:xfrm>
            <a:off x="9602977" y="4940578"/>
            <a:ext cx="4961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4536DA-306B-D1DC-9FDB-AFB6B27AB5D3}"/>
              </a:ext>
            </a:extLst>
          </p:cNvPr>
          <p:cNvCxnSpPr/>
          <p:nvPr/>
        </p:nvCxnSpPr>
        <p:spPr>
          <a:xfrm>
            <a:off x="1080999" y="1292083"/>
            <a:ext cx="0" cy="39816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452F5E-0D75-17DD-588D-BEFB0B469289}"/>
              </a:ext>
            </a:extLst>
          </p:cNvPr>
          <p:cNvCxnSpPr>
            <a:cxnSpLocks/>
          </p:cNvCxnSpPr>
          <p:nvPr/>
        </p:nvCxnSpPr>
        <p:spPr>
          <a:xfrm>
            <a:off x="6335371" y="1292083"/>
            <a:ext cx="0" cy="41340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5006C3-F63F-5A89-C844-7C26EE65657A}"/>
              </a:ext>
            </a:extLst>
          </p:cNvPr>
          <p:cNvCxnSpPr>
            <a:cxnSpLocks/>
          </p:cNvCxnSpPr>
          <p:nvPr/>
        </p:nvCxnSpPr>
        <p:spPr>
          <a:xfrm>
            <a:off x="4621762" y="1292083"/>
            <a:ext cx="0" cy="41340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786F8A-9F87-81F9-06B3-E8F8F2492FBA}"/>
              </a:ext>
            </a:extLst>
          </p:cNvPr>
          <p:cNvCxnSpPr/>
          <p:nvPr/>
        </p:nvCxnSpPr>
        <p:spPr>
          <a:xfrm>
            <a:off x="3049919" y="1444483"/>
            <a:ext cx="0" cy="39816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29B8C9-7EB6-568D-D4CE-75B85A4A4C40}"/>
              </a:ext>
            </a:extLst>
          </p:cNvPr>
          <p:cNvCxnSpPr>
            <a:cxnSpLocks/>
          </p:cNvCxnSpPr>
          <p:nvPr/>
        </p:nvCxnSpPr>
        <p:spPr>
          <a:xfrm>
            <a:off x="8067587" y="1292083"/>
            <a:ext cx="0" cy="420133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E710D4-8371-81C1-2D87-A579D4FB6012}"/>
              </a:ext>
            </a:extLst>
          </p:cNvPr>
          <p:cNvCxnSpPr>
            <a:cxnSpLocks/>
          </p:cNvCxnSpPr>
          <p:nvPr/>
        </p:nvCxnSpPr>
        <p:spPr>
          <a:xfrm>
            <a:off x="9818410" y="1292083"/>
            <a:ext cx="0" cy="427937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6" name="Graphic 55" descr="Man with solid fill">
            <a:extLst>
              <a:ext uri="{FF2B5EF4-FFF2-40B4-BE49-F238E27FC236}">
                <a16:creationId xmlns:a16="http://schemas.microsoft.com/office/drawing/2014/main" id="{F2FE5264-D2C5-7197-2317-BFC52E3BD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592" y="3388502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85AA732-5DAA-41F8-B5FB-B1D255729A57}"/>
              </a:ext>
            </a:extLst>
          </p:cNvPr>
          <p:cNvSpPr txBox="1"/>
          <p:nvPr/>
        </p:nvSpPr>
        <p:spPr>
          <a:xfrm>
            <a:off x="1361748" y="4421209"/>
            <a:ext cx="1169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officer</a:t>
            </a:r>
            <a:r>
              <a:rPr lang="en-US" sz="1200" dirty="0"/>
              <a:t>, captain, major, chief, support staff, IT/Tech</a:t>
            </a:r>
          </a:p>
        </p:txBody>
      </p:sp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779D1456-9854-70A8-9211-41879EF2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8259" y="4204940"/>
            <a:ext cx="91440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A19A33D-429D-0DB4-2F9D-DF2C2AC10E68}"/>
              </a:ext>
            </a:extLst>
          </p:cNvPr>
          <p:cNvSpPr txBox="1"/>
          <p:nvPr/>
        </p:nvSpPr>
        <p:spPr>
          <a:xfrm>
            <a:off x="3237286" y="5259993"/>
            <a:ext cx="1216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captain, major, chief</a:t>
            </a:r>
          </a:p>
        </p:txBody>
      </p:sp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B3FB8DBB-672A-03F3-6F95-A8D5E9D8B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0101" y="4968949"/>
            <a:ext cx="914400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43F65DF-389A-151B-3DEB-06E76F57BDBE}"/>
              </a:ext>
            </a:extLst>
          </p:cNvPr>
          <p:cNvSpPr txBox="1"/>
          <p:nvPr/>
        </p:nvSpPr>
        <p:spPr>
          <a:xfrm>
            <a:off x="5058483" y="5985989"/>
            <a:ext cx="1080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staff, chief</a:t>
            </a:r>
          </a:p>
        </p:txBody>
      </p:sp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113FDC2D-9925-C66D-9A9A-5CDBF5D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9028" y="5050987"/>
            <a:ext cx="914400" cy="914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244084D-9228-E762-9186-0118E921F1D0}"/>
              </a:ext>
            </a:extLst>
          </p:cNvPr>
          <p:cNvSpPr txBox="1"/>
          <p:nvPr/>
        </p:nvSpPr>
        <p:spPr>
          <a:xfrm>
            <a:off x="6732801" y="6011553"/>
            <a:ext cx="966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</a:t>
            </a:r>
          </a:p>
        </p:txBody>
      </p:sp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BD4C22E3-62D4-E3AD-39A3-C2B9692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705" y="5528789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CE8C150-249B-8E82-0354-08ACF6C22A80}"/>
              </a:ext>
            </a:extLst>
          </p:cNvPr>
          <p:cNvSpPr txBox="1"/>
          <p:nvPr/>
        </p:nvSpPr>
        <p:spPr>
          <a:xfrm>
            <a:off x="8527689" y="6443189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chief</a:t>
            </a:r>
          </a:p>
        </p:txBody>
      </p:sp>
      <p:pic>
        <p:nvPicPr>
          <p:cNvPr id="66" name="Graphic 65" descr="Man with solid fill">
            <a:extLst>
              <a:ext uri="{FF2B5EF4-FFF2-40B4-BE49-F238E27FC236}">
                <a16:creationId xmlns:a16="http://schemas.microsoft.com/office/drawing/2014/main" id="{8B52FB0B-4815-A132-D36B-6F94CA6B7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9188" y="5571460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8540BF1-B5EF-CC7C-A335-67D9129276A8}"/>
              </a:ext>
            </a:extLst>
          </p:cNvPr>
          <p:cNvSpPr txBox="1"/>
          <p:nvPr/>
        </p:nvSpPr>
        <p:spPr>
          <a:xfrm>
            <a:off x="10283379" y="6462426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A0F9D2-1B49-CDF4-1CD1-6B7DD7688ABE}"/>
              </a:ext>
            </a:extLst>
          </p:cNvPr>
          <p:cNvSpPr txBox="1"/>
          <p:nvPr/>
        </p:nvSpPr>
        <p:spPr>
          <a:xfrm>
            <a:off x="3073400" y="6155657"/>
            <a:ext cx="13546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* captain needs to be informed what his officers are requesting</a:t>
            </a:r>
          </a:p>
        </p:txBody>
      </p:sp>
    </p:spTree>
    <p:extLst>
      <p:ext uri="{BB962C8B-B14F-4D97-AF65-F5344CB8AC3E}">
        <p14:creationId xmlns:p14="http://schemas.microsoft.com/office/powerpoint/2010/main" val="182735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7847-B1FE-C421-A04D-3AC802D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Task: Create PO less than $1,000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4535B5F2-4366-7D39-96A1-95B87202A791}"/>
              </a:ext>
            </a:extLst>
          </p:cNvPr>
          <p:cNvSpPr/>
          <p:nvPr/>
        </p:nvSpPr>
        <p:spPr>
          <a:xfrm>
            <a:off x="4883904" y="3742856"/>
            <a:ext cx="1254641" cy="1105675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PO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FC813-92FD-B849-5016-7FD3EEEDD1D6}"/>
              </a:ext>
            </a:extLst>
          </p:cNvPr>
          <p:cNvSpPr/>
          <p:nvPr/>
        </p:nvSpPr>
        <p:spPr>
          <a:xfrm>
            <a:off x="6597513" y="3742855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fiscal authority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0BB55-5790-4DAF-E8BF-E0C039A10546}"/>
              </a:ext>
            </a:extLst>
          </p:cNvPr>
          <p:cNvSpPr/>
          <p:nvPr/>
        </p:nvSpPr>
        <p:spPr>
          <a:xfrm>
            <a:off x="8348336" y="3190017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 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CA8C1-68D9-4B8C-C456-5D7BC06963FC}"/>
              </a:ext>
            </a:extLst>
          </p:cNvPr>
          <p:cNvSpPr/>
          <p:nvPr/>
        </p:nvSpPr>
        <p:spPr>
          <a:xfrm>
            <a:off x="8348336" y="4387740"/>
            <a:ext cx="1254641" cy="1105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signature: chief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09204E-5385-1F24-3B93-6C70B076BB11}"/>
              </a:ext>
            </a:extLst>
          </p:cNvPr>
          <p:cNvCxnSpPr>
            <a:endCxn id="13" idx="1"/>
          </p:cNvCxnSpPr>
          <p:nvPr/>
        </p:nvCxnSpPr>
        <p:spPr>
          <a:xfrm flipV="1">
            <a:off x="6138545" y="4295693"/>
            <a:ext cx="45896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5F960E-FCB1-C516-29F8-7EA6B4EF3DB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852154" y="3742855"/>
            <a:ext cx="496182" cy="552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63EB66-C202-BAC8-8DCF-68BB94D25B3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852154" y="4295693"/>
            <a:ext cx="496182" cy="644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452F5E-0D75-17DD-588D-BEFB0B469289}"/>
              </a:ext>
            </a:extLst>
          </p:cNvPr>
          <p:cNvCxnSpPr>
            <a:cxnSpLocks/>
          </p:cNvCxnSpPr>
          <p:nvPr/>
        </p:nvCxnSpPr>
        <p:spPr>
          <a:xfrm>
            <a:off x="6335371" y="1292083"/>
            <a:ext cx="0" cy="41340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29B8C9-7EB6-568D-D4CE-75B85A4A4C40}"/>
              </a:ext>
            </a:extLst>
          </p:cNvPr>
          <p:cNvCxnSpPr>
            <a:cxnSpLocks/>
          </p:cNvCxnSpPr>
          <p:nvPr/>
        </p:nvCxnSpPr>
        <p:spPr>
          <a:xfrm>
            <a:off x="8067587" y="1292083"/>
            <a:ext cx="0" cy="420133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E710D4-8371-81C1-2D87-A579D4FB6012}"/>
              </a:ext>
            </a:extLst>
          </p:cNvPr>
          <p:cNvCxnSpPr>
            <a:cxnSpLocks/>
          </p:cNvCxnSpPr>
          <p:nvPr/>
        </p:nvCxnSpPr>
        <p:spPr>
          <a:xfrm>
            <a:off x="9818410" y="1292083"/>
            <a:ext cx="0" cy="427937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B3FB8DBB-672A-03F3-6F95-A8D5E9D8B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0101" y="4968949"/>
            <a:ext cx="914400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43F65DF-389A-151B-3DEB-06E76F57BDBE}"/>
              </a:ext>
            </a:extLst>
          </p:cNvPr>
          <p:cNvSpPr txBox="1"/>
          <p:nvPr/>
        </p:nvSpPr>
        <p:spPr>
          <a:xfrm>
            <a:off x="5058483" y="5985989"/>
            <a:ext cx="966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 chief</a:t>
            </a:r>
          </a:p>
        </p:txBody>
      </p:sp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113FDC2D-9925-C66D-9A9A-5CDBF5D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9028" y="5050987"/>
            <a:ext cx="914400" cy="914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244084D-9228-E762-9186-0118E921F1D0}"/>
              </a:ext>
            </a:extLst>
          </p:cNvPr>
          <p:cNvSpPr txBox="1"/>
          <p:nvPr/>
        </p:nvSpPr>
        <p:spPr>
          <a:xfrm>
            <a:off x="6208935" y="6068027"/>
            <a:ext cx="966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major, support staff</a:t>
            </a:r>
          </a:p>
        </p:txBody>
      </p:sp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BD4C22E3-62D4-E3AD-39A3-C2B9692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705" y="5528789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CE8C150-249B-8E82-0354-08ACF6C22A80}"/>
              </a:ext>
            </a:extLst>
          </p:cNvPr>
          <p:cNvSpPr txBox="1"/>
          <p:nvPr/>
        </p:nvSpPr>
        <p:spPr>
          <a:xfrm>
            <a:off x="7938612" y="6545829"/>
            <a:ext cx="96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chief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BC01B-21A7-F36A-7361-A41E25484A9E}"/>
              </a:ext>
            </a:extLst>
          </p:cNvPr>
          <p:cNvSpPr txBox="1"/>
          <p:nvPr/>
        </p:nvSpPr>
        <p:spPr>
          <a:xfrm>
            <a:off x="838199" y="1690689"/>
            <a:ext cx="1970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Example: allowed credit card purchase was made, and a PO is created retroactively</a:t>
            </a:r>
          </a:p>
        </p:txBody>
      </p:sp>
    </p:spTree>
    <p:extLst>
      <p:ext uri="{BB962C8B-B14F-4D97-AF65-F5344CB8AC3E}">
        <p14:creationId xmlns:p14="http://schemas.microsoft.com/office/powerpoint/2010/main" val="203391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632</Words>
  <Application>Microsoft Macintosh PowerPoint</Application>
  <PresentationFormat>Widescreen</PresentationFormat>
  <Paragraphs>133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System Views</vt:lpstr>
      <vt:lpstr>Roles</vt:lpstr>
      <vt:lpstr>Permissions</vt:lpstr>
      <vt:lpstr>Object: request</vt:lpstr>
      <vt:lpstr>Object: purchase_order</vt:lpstr>
      <vt:lpstr>Object: invoice</vt:lpstr>
      <vt:lpstr>entity: vendor</vt:lpstr>
      <vt:lpstr>Task: Create PO from request less than $1,000</vt:lpstr>
      <vt:lpstr>Task: Create PO less than $1,000</vt:lpstr>
      <vt:lpstr>Task: Create PO from request with total greater than $1,000 but less than $10,000</vt:lpstr>
      <vt:lpstr>Future TODO Task: Purchases between $10,000 and $25,000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Burnell, Haley (hlburnell42)</dc:creator>
  <cp:lastModifiedBy>Burnell, Haley (hlburnell42)</cp:lastModifiedBy>
  <cp:revision>12</cp:revision>
  <dcterms:created xsi:type="dcterms:W3CDTF">2024-04-21T21:23:48Z</dcterms:created>
  <dcterms:modified xsi:type="dcterms:W3CDTF">2024-04-22T00:58:16Z</dcterms:modified>
</cp:coreProperties>
</file>